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3" r:id="rId4"/>
    <p:sldId id="257" r:id="rId5"/>
    <p:sldId id="258" r:id="rId6"/>
    <p:sldId id="259" r:id="rId7"/>
    <p:sldId id="260" r:id="rId8"/>
    <p:sldId id="26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0C2BFC-9761-4184-842B-0D49D94B52C7}" type="datetimeFigureOut">
              <a:rPr lang="en-US" smtClean="0"/>
              <a:pPr/>
              <a:t>5/6/2014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E33F78-0C3A-4260-ADD3-A56649F6520E}" type="slidenum">
              <a:rPr lang="en-US" smtClean="0"/>
              <a:pPr/>
              <a:t>‹#›</a:t>
            </a:fld>
            <a:endParaRPr lang="en-US"/>
          </a:p>
        </p:txBody>
      </p:sp>
    </p:spTree>
    <p:extLst>
      <p:ext uri="{BB962C8B-B14F-4D97-AF65-F5344CB8AC3E}">
        <p14:creationId xmlns="" xmlns:p14="http://schemas.microsoft.com/office/powerpoint/2010/main" val="1972929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0C2BFC-9761-4184-842B-0D49D94B52C7}" type="datetimeFigureOut">
              <a:rPr lang="en-US" smtClean="0"/>
              <a:pPr/>
              <a:t>5/6/2014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E33F78-0C3A-4260-ADD3-A56649F6520E}" type="slidenum">
              <a:rPr lang="en-US" smtClean="0"/>
              <a:pPr/>
              <a:t>‹#›</a:t>
            </a:fld>
            <a:endParaRPr lang="en-US"/>
          </a:p>
        </p:txBody>
      </p:sp>
    </p:spTree>
    <p:extLst>
      <p:ext uri="{BB962C8B-B14F-4D97-AF65-F5344CB8AC3E}">
        <p14:creationId xmlns="" xmlns:p14="http://schemas.microsoft.com/office/powerpoint/2010/main" val="700209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0C2BFC-9761-4184-842B-0D49D94B52C7}" type="datetimeFigureOut">
              <a:rPr lang="en-US" smtClean="0"/>
              <a:pPr/>
              <a:t>5/6/2014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E33F78-0C3A-4260-ADD3-A56649F6520E}" type="slidenum">
              <a:rPr lang="en-US" smtClean="0"/>
              <a:pPr/>
              <a:t>‹#›</a:t>
            </a:fld>
            <a:endParaRPr lang="en-US"/>
          </a:p>
        </p:txBody>
      </p:sp>
    </p:spTree>
    <p:extLst>
      <p:ext uri="{BB962C8B-B14F-4D97-AF65-F5344CB8AC3E}">
        <p14:creationId xmlns="" xmlns:p14="http://schemas.microsoft.com/office/powerpoint/2010/main" val="1405976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0C2BFC-9761-4184-842B-0D49D94B52C7}" type="datetimeFigureOut">
              <a:rPr lang="en-US" smtClean="0"/>
              <a:pPr/>
              <a:t>5/6/2014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E33F78-0C3A-4260-ADD3-A56649F6520E}" type="slidenum">
              <a:rPr lang="en-US" smtClean="0"/>
              <a:pPr/>
              <a:t>‹#›</a:t>
            </a:fld>
            <a:endParaRPr lang="en-US"/>
          </a:p>
        </p:txBody>
      </p:sp>
    </p:spTree>
    <p:extLst>
      <p:ext uri="{BB962C8B-B14F-4D97-AF65-F5344CB8AC3E}">
        <p14:creationId xmlns="" xmlns:p14="http://schemas.microsoft.com/office/powerpoint/2010/main" val="4292299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0C2BFC-9761-4184-842B-0D49D94B52C7}" type="datetimeFigureOut">
              <a:rPr lang="en-US" smtClean="0"/>
              <a:pPr/>
              <a:t>5/6/2014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E33F78-0C3A-4260-ADD3-A56649F6520E}" type="slidenum">
              <a:rPr lang="en-US" smtClean="0"/>
              <a:pPr/>
              <a:t>‹#›</a:t>
            </a:fld>
            <a:endParaRPr lang="en-US"/>
          </a:p>
        </p:txBody>
      </p:sp>
    </p:spTree>
    <p:extLst>
      <p:ext uri="{BB962C8B-B14F-4D97-AF65-F5344CB8AC3E}">
        <p14:creationId xmlns="" xmlns:p14="http://schemas.microsoft.com/office/powerpoint/2010/main" val="2736067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0C2BFC-9761-4184-842B-0D49D94B52C7}" type="datetimeFigureOut">
              <a:rPr lang="en-US" smtClean="0"/>
              <a:pPr/>
              <a:t>5/6/2014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E33F78-0C3A-4260-ADD3-A56649F6520E}" type="slidenum">
              <a:rPr lang="en-US" smtClean="0"/>
              <a:pPr/>
              <a:t>‹#›</a:t>
            </a:fld>
            <a:endParaRPr lang="en-US"/>
          </a:p>
        </p:txBody>
      </p:sp>
    </p:spTree>
    <p:extLst>
      <p:ext uri="{BB962C8B-B14F-4D97-AF65-F5344CB8AC3E}">
        <p14:creationId xmlns="" xmlns:p14="http://schemas.microsoft.com/office/powerpoint/2010/main" val="1654493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0C2BFC-9761-4184-842B-0D49D94B52C7}" type="datetimeFigureOut">
              <a:rPr lang="en-US" smtClean="0"/>
              <a:pPr/>
              <a:t>5/6/2014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E33F78-0C3A-4260-ADD3-A56649F6520E}" type="slidenum">
              <a:rPr lang="en-US" smtClean="0"/>
              <a:pPr/>
              <a:t>‹#›</a:t>
            </a:fld>
            <a:endParaRPr lang="en-US"/>
          </a:p>
        </p:txBody>
      </p:sp>
    </p:spTree>
    <p:extLst>
      <p:ext uri="{BB962C8B-B14F-4D97-AF65-F5344CB8AC3E}">
        <p14:creationId xmlns="" xmlns:p14="http://schemas.microsoft.com/office/powerpoint/2010/main" val="1243330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0C2BFC-9761-4184-842B-0D49D94B52C7}" type="datetimeFigureOut">
              <a:rPr lang="en-US" smtClean="0"/>
              <a:pPr/>
              <a:t>5/6/2014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E33F78-0C3A-4260-ADD3-A56649F6520E}" type="slidenum">
              <a:rPr lang="en-US" smtClean="0"/>
              <a:pPr/>
              <a:t>‹#›</a:t>
            </a:fld>
            <a:endParaRPr lang="en-US"/>
          </a:p>
        </p:txBody>
      </p:sp>
    </p:spTree>
    <p:extLst>
      <p:ext uri="{BB962C8B-B14F-4D97-AF65-F5344CB8AC3E}">
        <p14:creationId xmlns="" xmlns:p14="http://schemas.microsoft.com/office/powerpoint/2010/main" val="2101523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0C2BFC-9761-4184-842B-0D49D94B52C7}" type="datetimeFigureOut">
              <a:rPr lang="en-US" smtClean="0"/>
              <a:pPr/>
              <a:t>5/6/2014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E33F78-0C3A-4260-ADD3-A56649F6520E}" type="slidenum">
              <a:rPr lang="en-US" smtClean="0"/>
              <a:pPr/>
              <a:t>‹#›</a:t>
            </a:fld>
            <a:endParaRPr lang="en-US"/>
          </a:p>
        </p:txBody>
      </p:sp>
    </p:spTree>
    <p:extLst>
      <p:ext uri="{BB962C8B-B14F-4D97-AF65-F5344CB8AC3E}">
        <p14:creationId xmlns="" xmlns:p14="http://schemas.microsoft.com/office/powerpoint/2010/main" val="3388407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0C2BFC-9761-4184-842B-0D49D94B52C7}" type="datetimeFigureOut">
              <a:rPr lang="en-US" smtClean="0"/>
              <a:pPr/>
              <a:t>5/6/2014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E33F78-0C3A-4260-ADD3-A56649F6520E}" type="slidenum">
              <a:rPr lang="en-US" smtClean="0"/>
              <a:pPr/>
              <a:t>‹#›</a:t>
            </a:fld>
            <a:endParaRPr lang="en-US"/>
          </a:p>
        </p:txBody>
      </p:sp>
    </p:spTree>
    <p:extLst>
      <p:ext uri="{BB962C8B-B14F-4D97-AF65-F5344CB8AC3E}">
        <p14:creationId xmlns="" xmlns:p14="http://schemas.microsoft.com/office/powerpoint/2010/main" val="3492031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0C2BFC-9761-4184-842B-0D49D94B52C7}" type="datetimeFigureOut">
              <a:rPr lang="en-US" smtClean="0"/>
              <a:pPr/>
              <a:t>5/6/2014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E33F78-0C3A-4260-ADD3-A56649F6520E}" type="slidenum">
              <a:rPr lang="en-US" smtClean="0"/>
              <a:pPr/>
              <a:t>‹#›</a:t>
            </a:fld>
            <a:endParaRPr lang="en-US"/>
          </a:p>
        </p:txBody>
      </p:sp>
    </p:spTree>
    <p:extLst>
      <p:ext uri="{BB962C8B-B14F-4D97-AF65-F5344CB8AC3E}">
        <p14:creationId xmlns="" xmlns:p14="http://schemas.microsoft.com/office/powerpoint/2010/main" val="3931319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0C2BFC-9761-4184-842B-0D49D94B52C7}" type="datetimeFigureOut">
              <a:rPr lang="en-US" smtClean="0"/>
              <a:pPr/>
              <a:t>5/6/2014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E33F78-0C3A-4260-ADD3-A56649F6520E}" type="slidenum">
              <a:rPr lang="en-US" smtClean="0"/>
              <a:pPr/>
              <a:t>‹#›</a:t>
            </a:fld>
            <a:endParaRPr lang="en-US"/>
          </a:p>
        </p:txBody>
      </p:sp>
    </p:spTree>
    <p:extLst>
      <p:ext uri="{BB962C8B-B14F-4D97-AF65-F5344CB8AC3E}">
        <p14:creationId xmlns="" xmlns:p14="http://schemas.microsoft.com/office/powerpoint/2010/main" val="41758318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lvl="0"/>
            <a:r>
              <a:rPr lang="en-US" dirty="0"/>
              <a:t>Concept of </a:t>
            </a:r>
            <a:r>
              <a:rPr lang="en-US" dirty="0" smtClean="0"/>
              <a:t>Normal </a:t>
            </a:r>
            <a:r>
              <a:rPr lang="en-US" dirty="0"/>
              <a:t>and </a:t>
            </a:r>
            <a:r>
              <a:rPr lang="en-US" dirty="0" smtClean="0"/>
              <a:t>Abnormal Behavior</a:t>
            </a:r>
            <a:r>
              <a:rPr lang="en-US" dirty="0"/>
              <a:t/>
            </a:r>
            <a:br>
              <a:rPr lang="en-US" dirty="0"/>
            </a:br>
            <a:endParaRPr lang="en-US" dirty="0"/>
          </a:p>
        </p:txBody>
      </p:sp>
      <p:sp>
        <p:nvSpPr>
          <p:cNvPr id="3" name="Subtitle 2"/>
          <p:cNvSpPr>
            <a:spLocks noGrp="1"/>
          </p:cNvSpPr>
          <p:nvPr>
            <p:ph type="subTitle" idx="1"/>
          </p:nvPr>
        </p:nvSpPr>
        <p:spPr/>
        <p:txBody>
          <a:bodyPr/>
          <a:lstStyle/>
          <a:p>
            <a:r>
              <a:rPr lang="en-US" dirty="0" smtClean="0"/>
              <a:t>Muhammad </a:t>
            </a:r>
            <a:r>
              <a:rPr lang="en-US" smtClean="0"/>
              <a:t>Ibrar</a:t>
            </a:r>
            <a:endParaRPr lang="en-US"/>
          </a:p>
        </p:txBody>
      </p:sp>
    </p:spTree>
    <p:extLst>
      <p:ext uri="{BB962C8B-B14F-4D97-AF65-F5344CB8AC3E}">
        <p14:creationId xmlns="" xmlns:p14="http://schemas.microsoft.com/office/powerpoint/2010/main" val="1888280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lnSpcReduction="10000"/>
          </a:bodyPr>
          <a:lstStyle/>
          <a:p>
            <a:pPr algn="just">
              <a:buNone/>
            </a:pPr>
            <a:r>
              <a:rPr lang="en-US" dirty="0" smtClean="0"/>
              <a:t>	What </a:t>
            </a:r>
            <a:r>
              <a:rPr lang="en-US" dirty="0" smtClean="0"/>
              <a:t>is normal behavior? Normal behavior differs from one person to the next. It may be normal for one person to talk to themselves while another person </a:t>
            </a:r>
            <a:r>
              <a:rPr lang="en-US" dirty="0" smtClean="0"/>
              <a:t>finds this abnormal. Normality </a:t>
            </a:r>
            <a:r>
              <a:rPr lang="en-US" dirty="0" smtClean="0"/>
              <a:t>is an individual preference. If a person does not agree with something it does not make it wrong. Society, on the other hand, has its own idea of normal behavior</a:t>
            </a:r>
            <a:r>
              <a:rPr lang="en-US" dirty="0" smtClean="0"/>
              <a:t>.</a:t>
            </a:r>
            <a:r>
              <a:rPr lang="en-US" dirty="0" smtClean="0"/>
              <a:t> Over time things and ideas change, what was once considered abnormal is now accepted.</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lnSpcReduction="10000"/>
          </a:bodyPr>
          <a:lstStyle/>
          <a:p>
            <a:pPr algn="just">
              <a:buNone/>
            </a:pPr>
            <a:r>
              <a:rPr lang="en-US" dirty="0" smtClean="0"/>
              <a:t>	Abnormality</a:t>
            </a:r>
            <a:r>
              <a:rPr lang="en-US" dirty="0" smtClean="0"/>
              <a:t>: Inability to function effectively. This definition explains that if a person cannot hold a job or interact socially with others they are not productive members of society which makes them abnormal</a:t>
            </a:r>
            <a:r>
              <a:rPr lang="en-US" dirty="0" smtClean="0"/>
              <a:t>.</a:t>
            </a:r>
          </a:p>
          <a:p>
            <a:pPr algn="just">
              <a:buNone/>
            </a:pPr>
            <a:r>
              <a:rPr lang="en-US" dirty="0" smtClean="0"/>
              <a:t>	Abnormality</a:t>
            </a:r>
            <a:r>
              <a:rPr lang="en-US" dirty="0" smtClean="0"/>
              <a:t>: A sense of personal discomfort. This definition explains that if a behavior produces personal distress, anxiety, guilt, or is harmful to others it is abnormal.</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lnSpcReduction="10000"/>
          </a:bodyPr>
          <a:lstStyle/>
          <a:p>
            <a:pPr marL="0" indent="0" algn="just">
              <a:buNone/>
            </a:pPr>
            <a:r>
              <a:rPr lang="en-US" dirty="0"/>
              <a:t>The definition of the word abnormal is simple enough: deviating from the norm. However, applying this to psychology poses a complex problem: what is normal? Whose norm? For what age? For what culture? Some would simply classify what is "good" as normal and what is "bad" as abnormal, but this is a vague and narrow definition and brings up many of the same questions for the definition of "good" as does the definition for "normal". </a:t>
            </a:r>
          </a:p>
        </p:txBody>
      </p:sp>
    </p:spTree>
    <p:extLst>
      <p:ext uri="{BB962C8B-B14F-4D97-AF65-F5344CB8AC3E}">
        <p14:creationId xmlns="" xmlns:p14="http://schemas.microsoft.com/office/powerpoint/2010/main" val="35394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Perspectives</a:t>
            </a:r>
            <a:endParaRPr lang="en-US" dirty="0"/>
          </a:p>
        </p:txBody>
      </p:sp>
      <p:sp>
        <p:nvSpPr>
          <p:cNvPr id="3" name="Content Placeholder 2"/>
          <p:cNvSpPr>
            <a:spLocks noGrp="1"/>
          </p:cNvSpPr>
          <p:nvPr>
            <p:ph idx="1"/>
          </p:nvPr>
        </p:nvSpPr>
        <p:spPr/>
        <p:txBody>
          <a:bodyPr>
            <a:normAutofit fontScale="85000" lnSpcReduction="20000"/>
          </a:bodyPr>
          <a:lstStyle/>
          <a:p>
            <a:pPr marL="0" indent="0" algn="just">
              <a:buNone/>
            </a:pPr>
            <a:r>
              <a:rPr lang="en-US" dirty="0"/>
              <a:t>Though there are many perspectives psychologists use to define human behavior as normal or abnormal, we only </a:t>
            </a:r>
            <a:r>
              <a:rPr lang="en-US"/>
              <a:t>address </a:t>
            </a:r>
            <a:r>
              <a:rPr lang="en-US" smtClean="0"/>
              <a:t>four</a:t>
            </a:r>
            <a:r>
              <a:rPr lang="en-US" smtClean="0"/>
              <a:t> </a:t>
            </a:r>
            <a:r>
              <a:rPr lang="en-US" dirty="0"/>
              <a:t>of these </a:t>
            </a:r>
            <a:r>
              <a:rPr lang="en-US" dirty="0" smtClean="0"/>
              <a:t>perspectives. </a:t>
            </a:r>
            <a:endParaRPr lang="en-US" dirty="0"/>
          </a:p>
          <a:p>
            <a:pPr algn="just"/>
            <a:r>
              <a:rPr lang="en-US" dirty="0"/>
              <a:t>The behavioral perspective </a:t>
            </a:r>
            <a:r>
              <a:rPr lang="en-US" dirty="0" smtClean="0"/>
              <a:t>highlight</a:t>
            </a:r>
            <a:r>
              <a:rPr lang="en-US" dirty="0" smtClean="0"/>
              <a:t> </a:t>
            </a:r>
            <a:r>
              <a:rPr lang="en-US" dirty="0" smtClean="0"/>
              <a:t>that abnormal behaviors are learned responses.</a:t>
            </a:r>
            <a:endParaRPr lang="en-US" dirty="0" smtClean="0"/>
          </a:p>
          <a:p>
            <a:pPr algn="just"/>
            <a:r>
              <a:rPr lang="en-US" dirty="0" smtClean="0"/>
              <a:t>Cognitive perspective states that people’s thoughts and beliefs about themselves and their environment can create psychological disorders.</a:t>
            </a:r>
            <a:r>
              <a:rPr lang="en-US" dirty="0" smtClean="0"/>
              <a:t>, </a:t>
            </a:r>
            <a:r>
              <a:rPr lang="en-US" dirty="0"/>
              <a:t>and </a:t>
            </a:r>
            <a:r>
              <a:rPr lang="en-US" dirty="0" smtClean="0"/>
              <a:t>the</a:t>
            </a:r>
          </a:p>
          <a:p>
            <a:pPr algn="just"/>
            <a:r>
              <a:rPr lang="en-US" dirty="0" smtClean="0"/>
              <a:t> </a:t>
            </a:r>
            <a:r>
              <a:rPr lang="en-US" dirty="0"/>
              <a:t>M</a:t>
            </a:r>
            <a:r>
              <a:rPr lang="en-US" dirty="0" smtClean="0"/>
              <a:t>edical perspective</a:t>
            </a:r>
            <a:r>
              <a:rPr lang="en-US" dirty="0"/>
              <a:t> </a:t>
            </a:r>
            <a:r>
              <a:rPr lang="en-US" dirty="0" smtClean="0"/>
              <a:t>relates </a:t>
            </a:r>
            <a:r>
              <a:rPr lang="en-US" dirty="0"/>
              <a:t>disorders to biological abnormalities</a:t>
            </a:r>
            <a:r>
              <a:rPr lang="en-US" dirty="0" smtClean="0"/>
              <a:t>.</a:t>
            </a:r>
          </a:p>
          <a:p>
            <a:pPr algn="just"/>
            <a:r>
              <a:rPr lang="en-US" dirty="0" smtClean="0"/>
              <a:t>Psychoanalytical perspective argues that psychological disorders are created from childhood conflicts.</a:t>
            </a:r>
            <a:endParaRPr lang="en-US" dirty="0"/>
          </a:p>
          <a:p>
            <a:pPr marL="0" indent="0" algn="just">
              <a:buNone/>
            </a:pPr>
            <a:endParaRPr lang="en-US" dirty="0"/>
          </a:p>
        </p:txBody>
      </p:sp>
    </p:spTree>
    <p:extLst>
      <p:ext uri="{BB962C8B-B14F-4D97-AF65-F5344CB8AC3E}">
        <p14:creationId xmlns="" xmlns:p14="http://schemas.microsoft.com/office/powerpoint/2010/main" val="3489859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Normal Behavior</a:t>
            </a:r>
            <a:endParaRPr lang="en-US" dirty="0"/>
          </a:p>
        </p:txBody>
      </p:sp>
      <p:sp>
        <p:nvSpPr>
          <p:cNvPr id="3" name="Content Placeholder 2"/>
          <p:cNvSpPr>
            <a:spLocks noGrp="1"/>
          </p:cNvSpPr>
          <p:nvPr>
            <p:ph idx="1"/>
          </p:nvPr>
        </p:nvSpPr>
        <p:spPr/>
        <p:txBody>
          <a:bodyPr/>
          <a:lstStyle/>
          <a:p>
            <a:pPr marL="0" indent="0" algn="just">
              <a:buNone/>
            </a:pPr>
            <a:r>
              <a:rPr lang="en-US" dirty="0"/>
              <a:t>To understand what "abnormal" means, first consider "normal". Normal simply means average. People who behave normally are those who act and behave in an average, typical way. Statistically speaking, normal behavior is that which we would expect from the majority of people.</a:t>
            </a:r>
          </a:p>
        </p:txBody>
      </p:sp>
    </p:spTree>
    <p:extLst>
      <p:ext uri="{BB962C8B-B14F-4D97-AF65-F5344CB8AC3E}">
        <p14:creationId xmlns="" xmlns:p14="http://schemas.microsoft.com/office/powerpoint/2010/main" val="1665838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Abnormal Behavior</a:t>
            </a:r>
            <a:endParaRPr lang="en-US" dirty="0"/>
          </a:p>
        </p:txBody>
      </p:sp>
      <p:sp>
        <p:nvSpPr>
          <p:cNvPr id="3" name="Content Placeholder 2"/>
          <p:cNvSpPr>
            <a:spLocks noGrp="1"/>
          </p:cNvSpPr>
          <p:nvPr>
            <p:ph idx="1"/>
          </p:nvPr>
        </p:nvSpPr>
        <p:spPr/>
        <p:txBody>
          <a:bodyPr>
            <a:normAutofit fontScale="92500" lnSpcReduction="20000"/>
          </a:bodyPr>
          <a:lstStyle/>
          <a:p>
            <a:pPr marL="0" indent="0" algn="just">
              <a:buNone/>
            </a:pPr>
            <a:r>
              <a:rPr lang="en-US" dirty="0"/>
              <a:t>What are some of the different ways to define abnormal behavior?</a:t>
            </a:r>
          </a:p>
          <a:p>
            <a:pPr marL="0" indent="0" algn="just">
              <a:buNone/>
            </a:pPr>
            <a:r>
              <a:rPr lang="en-US" i="1" dirty="0" smtClean="0"/>
              <a:t>Statistical </a:t>
            </a:r>
            <a:r>
              <a:rPr lang="en-US" i="1" dirty="0"/>
              <a:t>abnormality.</a:t>
            </a:r>
            <a:r>
              <a:rPr lang="en-US" dirty="0"/>
              <a:t> A behavior may be judged abnormal if it is statistically unusual in a particular population.</a:t>
            </a:r>
          </a:p>
          <a:p>
            <a:pPr marL="0" indent="0" algn="just">
              <a:buNone/>
            </a:pPr>
            <a:r>
              <a:rPr lang="en-US" i="1" dirty="0"/>
              <a:t>Subjective abnormality.</a:t>
            </a:r>
            <a:r>
              <a:rPr lang="en-US" dirty="0"/>
              <a:t> Abnormal behavior can be defined by a person's </a:t>
            </a:r>
            <a:r>
              <a:rPr lang="en-US" i="1" dirty="0"/>
              <a:t>feeling</a:t>
            </a:r>
            <a:r>
              <a:rPr lang="en-US" dirty="0"/>
              <a:t> of abnormality, including feelings of anxiety, strangeness, depression, losing touch with reality, or any other sensation recognized and labeled by an individual as out of the ordinary.</a:t>
            </a:r>
          </a:p>
          <a:p>
            <a:pPr marL="0" indent="0" algn="just">
              <a:buNone/>
            </a:pPr>
            <a:endParaRPr lang="en-US" dirty="0"/>
          </a:p>
        </p:txBody>
      </p:sp>
    </p:spTree>
    <p:extLst>
      <p:ext uri="{BB962C8B-B14F-4D97-AF65-F5344CB8AC3E}">
        <p14:creationId xmlns="" xmlns:p14="http://schemas.microsoft.com/office/powerpoint/2010/main" val="387776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algn="just">
              <a:buNone/>
            </a:pPr>
            <a:r>
              <a:rPr lang="en-US" i="1" dirty="0" smtClean="0"/>
              <a:t>Violation of socially-accepted standards.</a:t>
            </a:r>
            <a:r>
              <a:rPr lang="en-US" dirty="0" smtClean="0"/>
              <a:t> An abnormal behavior might be defined as one that goes against common or majority or presumed standards of behavior.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TotalTime>
  <Words>342</Words>
  <Application>Microsoft Office PowerPoint</Application>
  <PresentationFormat>On-screen Show (4:3)</PresentationFormat>
  <Paragraphs>23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Concept of Normal and Abnormal Behavior </vt:lpstr>
      <vt:lpstr>Introduction</vt:lpstr>
      <vt:lpstr>…Contd.</vt:lpstr>
      <vt:lpstr>Introduction</vt:lpstr>
      <vt:lpstr>Perspectives</vt:lpstr>
      <vt:lpstr>Normal Behavior</vt:lpstr>
      <vt:lpstr>Abnormal Behavior</vt:lpstr>
      <vt:lpstr>…Contd.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 of Normal and Abnormal Behavior </dc:title>
  <dc:creator>abara</dc:creator>
  <cp:lastModifiedBy>Lect</cp:lastModifiedBy>
  <cp:revision>23</cp:revision>
  <dcterms:created xsi:type="dcterms:W3CDTF">2012-05-29T18:42:06Z</dcterms:created>
  <dcterms:modified xsi:type="dcterms:W3CDTF">2014-05-06T04:21:47Z</dcterms:modified>
</cp:coreProperties>
</file>